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8" r:id="rId2"/>
    <p:sldId id="384" r:id="rId3"/>
    <p:sldId id="388" r:id="rId4"/>
    <p:sldId id="372" r:id="rId5"/>
    <p:sldId id="385" r:id="rId6"/>
    <p:sldId id="391" r:id="rId7"/>
    <p:sldId id="314" r:id="rId8"/>
    <p:sldId id="390" r:id="rId9"/>
    <p:sldId id="387" r:id="rId10"/>
    <p:sldId id="488" r:id="rId11"/>
    <p:sldId id="489" r:id="rId12"/>
    <p:sldId id="490" r:id="rId13"/>
    <p:sldId id="491" r:id="rId14"/>
    <p:sldId id="396" r:id="rId15"/>
    <p:sldId id="394" r:id="rId16"/>
    <p:sldId id="386" r:id="rId17"/>
    <p:sldId id="395" r:id="rId18"/>
    <p:sldId id="292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4F47"/>
    <a:srgbClr val="827C77"/>
    <a:srgbClr val="F4EDE5"/>
    <a:srgbClr val="C4BDB7"/>
    <a:srgbClr val="263043"/>
    <a:srgbClr val="D9E0ED"/>
    <a:srgbClr val="DAD4C8"/>
    <a:srgbClr val="D33B3B"/>
    <a:srgbClr val="050705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hyperlink" Target="http://pptmon.com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hyperlink" Target="http://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B565DCB-A97E-4238-A9EC-FA71CC0507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056567-3955-4B30-A77B-767DD60B9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0" y="0"/>
            <a:ext cx="12192000" cy="5791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</p:pic>
      <p:pic>
        <p:nvPicPr>
          <p:cNvPr id="10" name="Graphic 3">
            <a:hlinkClick r:id="rId4"/>
            <a:extLst>
              <a:ext uri="{FF2B5EF4-FFF2-40B4-BE49-F238E27FC236}">
                <a16:creationId xmlns:a16="http://schemas.microsoft.com/office/drawing/2014/main" id="{1CF7359F-880A-4606-9678-7D8FA7B4E2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B828EE71-F337-498D-BBC2-A985D935501B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5200D0-E65C-4A5E-BD24-DDCD6C7696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BC9121-752C-472F-82CB-0EFAB4C469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A703341B-3101-4370-B0EE-F3B597DDC9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543E2286-E19C-43C3-A280-BD4C85699832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28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805CBB-9DA5-42D3-B4F6-694338311B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F697FCC-A2FF-4CB4-AE08-13C79EC0CE8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AFA74B02-65FE-4715-9CC2-1689BF5FC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C583A9B4-B195-47A1-8EF9-4D42AC3A8305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CE560C4-3AEB-4BD3-BDE6-207915687A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7E84EAC9-1D2B-4E59-AA0A-D43C7D2183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6B34CD8D-60D3-4336-A147-297AEFCBFD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C58708D7-829E-4CAB-B080-DE7872E950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51360EFF-0E13-4C6C-AB31-9E43F6ABC0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04654271-C2F5-4383-A2CE-996AA2C9B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7E38F2E4-1604-413E-B8FF-0A9A227B3DEF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31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E234E0F-73EC-4C6B-B7BD-85648128F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FCC5B5-2B3A-408B-A6FA-A763BFDB6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9074" r="5104" b="9074"/>
          <a:stretch/>
        </p:blipFill>
        <p:spPr>
          <a:xfrm flipH="1" flipV="1">
            <a:off x="622300" y="622300"/>
            <a:ext cx="10947400" cy="5613400"/>
          </a:xfrm>
          <a:prstGeom prst="rect">
            <a:avLst/>
          </a:prstGeom>
          <a:effectLst>
            <a:outerShdw blurRad="88900" sx="101000" sy="101000" algn="ctr" rotWithShape="0">
              <a:prstClr val="black">
                <a:alpha val="78000"/>
              </a:prstClr>
            </a:outerShdw>
          </a:effectLst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CC3C2064-075B-420A-BC9F-386B03351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2BC5954-738D-42C0-99A5-979FC4FB4BEA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14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18797D-9C3F-43FC-8234-A25557CAB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D6B654C9-175F-4DE0-A6A2-252B2408B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5F241932-3F2B-4FB5-85F4-9E1B67A42AEE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D3A14E2-6E9F-4939-BAC6-5B4F8FA05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907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643DA7D-8815-4C8D-8544-34061C3E9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2CA95EA5-1F57-4F69-BF6A-9209A949E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837F3138-73FF-4333-94FF-D75BA2622638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13B6D6BB-E0D9-4988-BAEC-F5624D8AB7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518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A813FD-2D0A-4E37-878E-136748AE0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B7496AD5-2026-4DF9-83AF-E3CB02480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8DB5CEA-DDA3-462D-B34E-AC1DA3870D62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F6F7B7DD-518B-44ED-B48B-C75BD58FB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614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E20E95E-954B-4148-B3B8-B20FFD570F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2F60ACC8-5CAB-474A-BC35-DB9BA6D84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5435B7F9-FF39-473E-9425-CBAD02ED91AA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793F39F1-1749-43F0-B7EE-EB6FE8F05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117DFBD5-3FE3-46F6-8B5C-60A875E60B08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040521-F722-46C3-85A6-0BBB154565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3612A706-02EA-4F93-9BA4-AFDDB6AB1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17F4032-D78C-4B70-87ED-FFB47C806479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850C61-2E11-4F2F-BED9-FE656EFA0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2"/>
          <a:stretch/>
        </p:blipFill>
        <p:spPr>
          <a:xfrm>
            <a:off x="0" y="0"/>
            <a:ext cx="12192000" cy="1955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44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31F-6A05-4D2F-8232-48C170DA5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0CB55433-F18C-49F5-83B8-593B539660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828000" anchor="b" anchorCtr="1"/>
          <a:lstStyle>
            <a:lvl1pPr marL="0" indent="0">
              <a:buNone/>
              <a:defRPr sz="1400" b="1"/>
            </a:lvl1pPr>
          </a:lstStyle>
          <a:p>
            <a:r>
              <a:rPr lang="en-US" altLang="ko-KR" dirty="0"/>
              <a:t>Right Click &gt; Click to 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Click icon to add picture &gt; Right Click &gt; Click to Send to Back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CDBAD10F-E5BB-473E-9C92-8AC9DE58C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3ABD51CC-9FB8-41F3-AF70-BC0CFDE7CB7D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837C8E-6C37-4ADB-A070-EAC262B15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46A5CF94-D407-4069-BF61-126367E8D45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89B0CBC3-12DB-4456-A8EF-F7FC89CB8F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78FFF2A4-1DC8-46E5-953B-DE28BB585B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C4082E02-4D8F-4142-BE33-9EA90308B7E5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8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3BFD92E-7714-4C1F-8A13-9150A05D0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F037A00-051C-4267-B5CD-16452F19AC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720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1728000" anchor="t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4F4E21B6-A69F-4EB0-856E-2822E4595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6F93DC8-E06B-4FE6-B760-01C282BD2213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94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B10EC32-0424-499C-8108-688470F04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4F08F8A3-0D0C-45D1-AC3D-4947F0EB07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1728000" anchor="t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58A38C89-9B27-415B-8404-4EF6F988F4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1830" y="1257300"/>
            <a:ext cx="3492340" cy="4343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1728000" anchor="t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17FE6F96-209F-4568-BF50-6304A29E3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F21A4D85-6B4F-4A2A-840D-5581D59C3B30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59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2EAE64-5209-4E00-B156-97E671AB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DB03D60-134E-43C0-95D4-FBED657DF4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38112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9880249E-7C29-4319-A564-E0EA43F9C7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966AF209-4525-4D3B-BCA2-80855F952A95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6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8B2B11-07BA-4703-83FF-EF6ACF0AB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534ED95-04D5-4F18-801C-EC4854C229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25000" y="0"/>
            <a:ext cx="2667000" cy="4775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12D163F8-83D4-434B-9BF4-FA96AB0143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63074" y="0"/>
            <a:ext cx="4073026" cy="4775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18D95429-8DFC-4267-B6B6-F78A92691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3949E81-D35A-4323-90DB-B7707F8C8F88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696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0041610-2EE8-40CB-833F-94ED775E4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AC74FA90-BAF5-452D-9EC5-2685C1462D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7EA76606-9B6F-4F89-BDEF-C54DEB414A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  <p:txBody>
          <a:bodyPr tIns="792000" anchor="ctr" anchorCtr="1"/>
          <a:lstStyle>
            <a:lvl1pPr>
              <a:defRPr lang="ko-KR" altLang="en-US" sz="16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2C68E8AF-AE80-466A-B8E0-4D10E2B4F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DD6D94AC-0B2F-44A3-912F-54B6DBD3560D}"/>
              </a:ext>
            </a:extLst>
          </p:cNvPr>
          <p:cNvSpPr txBox="1"/>
          <p:nvPr userDrawn="1"/>
        </p:nvSpPr>
        <p:spPr>
          <a:xfrm>
            <a:off x="4181605" y="691954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9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79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299543" y="5918904"/>
            <a:ext cx="11766333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ru-RU" altLang="ko-KR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Бут Илья                                                   Группа 3824.9</a:t>
            </a:r>
            <a:endParaRPr lang="ko-KR" alt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15B35-537C-45CC-8290-48A9831FA59A}"/>
              </a:ext>
            </a:extLst>
          </p:cNvPr>
          <p:cNvSpPr txBox="1"/>
          <p:nvPr/>
        </p:nvSpPr>
        <p:spPr>
          <a:xfrm>
            <a:off x="846519" y="2121273"/>
            <a:ext cx="10672379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8800" b="1" dirty="0">
                <a:latin typeface="Century Gothic" panose="020B0502020202020204" pitchFamily="34" charset="0"/>
              </a:rPr>
              <a:t>Интернет вещей</a:t>
            </a:r>
            <a:endParaRPr lang="ko-KR" altLang="en-US" sz="8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28" y="1431107"/>
            <a:ext cx="4090516" cy="418141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917323" y="2476401"/>
            <a:ext cx="61590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Они позволяют 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автоматизировать 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существующие 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процессы или 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выстраивать новые.</a:t>
            </a:r>
            <a:br>
              <a:rPr lang="ru-RU" sz="3600" dirty="0"/>
            </a:b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176344" y="1217350"/>
            <a:ext cx="5479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Большие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61763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75" y="1381110"/>
            <a:ext cx="3820509" cy="382050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333999" y="2802307"/>
            <a:ext cx="589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Это каналы, по которым устройства получают и передают информацию. </a:t>
            </a:r>
            <a:endParaRPr lang="ru-RU" sz="6000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917323" y="1217350"/>
            <a:ext cx="41168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Соединение</a:t>
            </a:r>
          </a:p>
        </p:txBody>
      </p:sp>
    </p:spTree>
    <p:extLst>
      <p:ext uri="{BB962C8B-B14F-4D97-AF65-F5344CB8AC3E}">
        <p14:creationId xmlns:p14="http://schemas.microsoft.com/office/powerpoint/2010/main" val="271932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1" y="965611"/>
            <a:ext cx="4853875" cy="485387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027681" y="965611"/>
            <a:ext cx="3935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Устройства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81296" y="1987668"/>
            <a:ext cx="64270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Подключенные к системе девайсы, которые для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корректной работы в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зависимости от задач,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должны иметь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соответствующую частоту сообщений.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450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6292" y="1127676"/>
            <a:ext cx="7690441" cy="427989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373720" y="1127676"/>
            <a:ext cx="1874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Опыт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81296" y="1987668"/>
            <a:ext cx="642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59123" y="2177672"/>
            <a:ext cx="67110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Требуется для внедрения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любого решения, в том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числе технологического,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требующего глубокого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понимания проблем </a:t>
            </a:r>
          </a:p>
          <a:p>
            <a:r>
              <a:rPr lang="ru-RU" sz="3600" dirty="0">
                <a:solidFill>
                  <a:srgbClr val="0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клиента.</a:t>
            </a:r>
            <a:endParaRPr lang="ru-RU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434190" y="595727"/>
            <a:ext cx="11259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Выделяют два вида Интернета вещей:</a:t>
            </a:r>
            <a:endParaRPr lang="ru-RU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직사각형 2">
            <a:extLst>
              <a:ext uri="{FF2B5EF4-FFF2-40B4-BE49-F238E27FC236}">
                <a16:creationId xmlns:a16="http://schemas.microsoft.com/office/drawing/2014/main" id="{61F9D507-1C3D-4A55-8DB1-7B67445315C9}"/>
              </a:ext>
            </a:extLst>
          </p:cNvPr>
          <p:cNvSpPr/>
          <p:nvPr/>
        </p:nvSpPr>
        <p:spPr>
          <a:xfrm>
            <a:off x="514350" y="2290788"/>
            <a:ext cx="1040992" cy="1040992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sx="101000" sy="101000" algn="ctr" rotWithShape="0">
              <a:prstClr val="black"/>
            </a:outerShdw>
          </a:effectLst>
        </p:spPr>
        <p:txBody>
          <a:bodyPr rtlCol="0" anchor="ctr"/>
          <a:lstStyle/>
          <a:p>
            <a:pPr algn="ctr"/>
            <a:r>
              <a:rPr lang="ru-RU" altLang="ko-KR" sz="3200" b="1" dirty="0">
                <a:latin typeface="Century Gothic" panose="020B0502020202020204" pitchFamily="34" charset="0"/>
              </a:rPr>
              <a:t>01</a:t>
            </a:r>
            <a:endParaRPr lang="ko-KR" alt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31" name="직사각형 5">
            <a:extLst>
              <a:ext uri="{FF2B5EF4-FFF2-40B4-BE49-F238E27FC236}">
                <a16:creationId xmlns:a16="http://schemas.microsoft.com/office/drawing/2014/main" id="{2C122105-9CFE-4BF1-BEAF-161D57A346AC}"/>
              </a:ext>
            </a:extLst>
          </p:cNvPr>
          <p:cNvSpPr/>
          <p:nvPr/>
        </p:nvSpPr>
        <p:spPr>
          <a:xfrm>
            <a:off x="514350" y="4556116"/>
            <a:ext cx="1040992" cy="1040992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sx="101000" sy="101000" algn="ctr" rotWithShape="0">
              <a:prstClr val="black"/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3200" b="1" dirty="0">
                <a:latin typeface="Century Gothic" panose="020B0502020202020204" pitchFamily="34" charset="0"/>
              </a:rPr>
              <a:t>02</a:t>
            </a:r>
            <a:endParaRPr lang="ko-KR" alt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830045" y="2118786"/>
            <a:ext cx="98639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Потребительский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- применяется в быту, чтобы 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автоматизировать рутинные задачи или удалённо 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управлять бытовыми приборами. 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1830044" y="4257399"/>
            <a:ext cx="98639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Промышленный</a:t>
            </a:r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 - применяется на производстве, 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складах, заводах и в лабораториях. Его задача — 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автоматизировать и упростить производственные 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процессы.</a:t>
            </a:r>
          </a:p>
        </p:txBody>
      </p:sp>
    </p:spTree>
    <p:extLst>
      <p:ext uri="{BB962C8B-B14F-4D97-AF65-F5344CB8AC3E}">
        <p14:creationId xmlns:p14="http://schemas.microsoft.com/office/powerpoint/2010/main" val="99899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7D638DF-FD67-49A2-9D04-79BF5356831C}"/>
              </a:ext>
            </a:extLst>
          </p:cNvPr>
          <p:cNvSpPr/>
          <p:nvPr/>
        </p:nvSpPr>
        <p:spPr>
          <a:xfrm>
            <a:off x="517714" y="478536"/>
            <a:ext cx="11049094" cy="1232397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sx="101000" sy="101000" algn="ctr" rotWithShape="0">
              <a:prstClr val="black"/>
            </a:outerShdw>
          </a:effectLst>
        </p:spPr>
        <p:txBody>
          <a:bodyPr rtlCol="0" anchor="ctr"/>
          <a:lstStyle/>
          <a:p>
            <a:pPr algn="ctr"/>
            <a:r>
              <a:rPr lang="ru-RU" altLang="ko-KR" sz="3600" b="1" dirty="0">
                <a:latin typeface="Century Gothic" panose="020B0502020202020204" pitchFamily="34" charset="0"/>
              </a:rPr>
              <a:t>Приборы бытового Интернета вещей:</a:t>
            </a:r>
            <a:endParaRPr lang="ko-KR" alt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0476" r="7222" b="11190"/>
          <a:stretch/>
        </p:blipFill>
        <p:spPr>
          <a:xfrm>
            <a:off x="517714" y="2669821"/>
            <a:ext cx="3608614" cy="3325585"/>
          </a:xfrm>
          <a:prstGeom prst="rect">
            <a:avLst/>
          </a:prstGeom>
          <a:ln cmpd="sng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8811" b="7930"/>
          <a:stretch/>
        </p:blipFill>
        <p:spPr>
          <a:xfrm>
            <a:off x="8025048" y="2692986"/>
            <a:ext cx="3524742" cy="32300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46" y="2692988"/>
            <a:ext cx="2182610" cy="3277826"/>
          </a:xfrm>
          <a:prstGeom prst="rect">
            <a:avLst/>
          </a:prstGeom>
          <a:ln cmpd="sng">
            <a:solidFill>
              <a:schemeClr val="tx1"/>
            </a:solidFill>
          </a:ln>
          <a:effectLst>
            <a:outerShdw blurRad="50800" dist="38100" dir="8100000" algn="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71855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8" r="751" b="14234"/>
          <a:stretch/>
        </p:blipFill>
        <p:spPr>
          <a:xfrm>
            <a:off x="614996" y="2343822"/>
            <a:ext cx="3385504" cy="3349254"/>
          </a:xfrm>
          <a:ln>
            <a:solidFill>
              <a:schemeClr val="bg1"/>
            </a:solidFill>
          </a:ln>
          <a:effectLst>
            <a:outerShdw blurRad="50800" dist="38100" dir="8100000" algn="tr" rotWithShape="0">
              <a:schemeClr val="bg1"/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D638DF-FD67-49A2-9D04-79BF5356831C}"/>
              </a:ext>
            </a:extLst>
          </p:cNvPr>
          <p:cNvSpPr/>
          <p:nvPr/>
        </p:nvSpPr>
        <p:spPr>
          <a:xfrm>
            <a:off x="614996" y="436495"/>
            <a:ext cx="11049094" cy="1232397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sx="101000" sy="101000" algn="ctr" rotWithShape="0">
              <a:prstClr val="black"/>
            </a:outerShdw>
          </a:effectLst>
        </p:spPr>
        <p:txBody>
          <a:bodyPr rtlCol="0" anchor="ctr"/>
          <a:lstStyle/>
          <a:p>
            <a:pPr algn="ctr"/>
            <a:r>
              <a:rPr lang="ru-RU" altLang="ko-KR" sz="3600" b="1" dirty="0">
                <a:latin typeface="Century Gothic" panose="020B0502020202020204" pitchFamily="34" charset="0"/>
              </a:rPr>
              <a:t>Приборы промышленного Интернета вещей:</a:t>
            </a:r>
            <a:endParaRPr lang="ko-KR" alt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07" y="2329784"/>
            <a:ext cx="3363292" cy="336329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schemeClr val="bg1"/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672" y="2343822"/>
            <a:ext cx="3252330" cy="334925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schemeClr val="bg1"/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9" y="2405971"/>
            <a:ext cx="3394691" cy="32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4901291" y="424828"/>
            <a:ext cx="2650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Вывод: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61257" y="1701835"/>
            <a:ext cx="119307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Интернет вещей — одна из самых быстрорастущих и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важных технологических тенденций нашего времени.</a:t>
            </a:r>
          </a:p>
          <a:p>
            <a:pPr algn="ctr"/>
            <a:endParaRPr lang="ru-RU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Он относится к взаимосвязанной сети физических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устройств, транспортных средств, зданий и других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элементов, встроенных в датчики, программное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обеспечение и сетевые подключения, позволяющие им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собирать и обмениваться данными.</a:t>
            </a:r>
            <a:endParaRPr lang="ru-RU" sz="3200" b="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3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586592" y="2781023"/>
            <a:ext cx="91902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>
                <a:latin typeface="Century Gothic" panose="020B0502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-51983" y="6547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Интернет вещей ( </a:t>
            </a:r>
            <a:r>
              <a:rPr lang="en-US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Internet of Things, </a:t>
            </a:r>
            <a:r>
              <a:rPr lang="en-US" altLang="ko-KR" sz="4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IoT</a:t>
            </a:r>
            <a:r>
              <a:rPr lang="ru-RU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 </a:t>
            </a:r>
            <a:r>
              <a:rPr lang="ru-RU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это:</a:t>
            </a:r>
            <a:r>
              <a:rPr lang="en-US" altLang="ko-KR" sz="4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88960" y="2076137"/>
            <a:ext cx="74591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Century Gothic" panose="020B0502020202020204" pitchFamily="34" charset="0"/>
              </a:rPr>
              <a:t>Система взаимосвязанных вычислительных устройств, </a:t>
            </a:r>
          </a:p>
          <a:p>
            <a:pPr algn="ctr"/>
            <a:r>
              <a:rPr lang="ru-RU" sz="4000" dirty="0">
                <a:latin typeface="Century Gothic" panose="020B0502020202020204" pitchFamily="34" charset="0"/>
              </a:rPr>
              <a:t>которые могут собирать, </a:t>
            </a:r>
          </a:p>
          <a:p>
            <a:pPr algn="ctr"/>
            <a:r>
              <a:rPr lang="ru-RU" sz="4000" dirty="0">
                <a:latin typeface="Century Gothic" panose="020B0502020202020204" pitchFamily="34" charset="0"/>
              </a:rPr>
              <a:t>обрабатывать и передавать данные по беспроводной </a:t>
            </a:r>
          </a:p>
          <a:p>
            <a:pPr algn="ctr"/>
            <a:r>
              <a:rPr lang="ru-RU" sz="4000" dirty="0">
                <a:latin typeface="Century Gothic" panose="020B0502020202020204" pitchFamily="34" charset="0"/>
              </a:rPr>
              <a:t>сети без участия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317467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3" y="1674769"/>
            <a:ext cx="3399405" cy="33245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5B0BF-4696-4BF3-BFC8-66DFBE60BCBB}"/>
              </a:ext>
            </a:extLst>
          </p:cNvPr>
          <p:cNvSpPr txBox="1"/>
          <p:nvPr/>
        </p:nvSpPr>
        <p:spPr>
          <a:xfrm>
            <a:off x="5439102" y="1962739"/>
            <a:ext cx="58174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Радио, совершенствуясь, постепенно превратится в «огромный мозг», а все 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прочие устройства будут 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подключаться к нему и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станут столь компактными, что поместятся в карман.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  <a:endParaRPr lang="en-US" altLang="ko-KR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523A1-35E7-4A16-AD35-C4DA6E8BAFEC}"/>
              </a:ext>
            </a:extLst>
          </p:cNvPr>
          <p:cNvSpPr txBox="1"/>
          <p:nvPr/>
        </p:nvSpPr>
        <p:spPr>
          <a:xfrm>
            <a:off x="1284965" y="5207452"/>
            <a:ext cx="3492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Никола Тесла </a:t>
            </a:r>
          </a:p>
          <a:p>
            <a:pPr algn="ctr"/>
            <a:r>
              <a:rPr lang="ru-RU" altLang="ko-KR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(1856 -1943)</a:t>
            </a:r>
            <a:endParaRPr lang="en-US" altLang="ko-KR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99792" y="550806"/>
            <a:ext cx="32960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ko-K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altLang="ko-K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926 </a:t>
            </a:r>
            <a:r>
              <a:rPr lang="ru-RU" altLang="ko-K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год </a:t>
            </a:r>
          </a:p>
        </p:txBody>
      </p:sp>
    </p:spTree>
    <p:extLst>
      <p:ext uri="{BB962C8B-B14F-4D97-AF65-F5344CB8AC3E}">
        <p14:creationId xmlns:p14="http://schemas.microsoft.com/office/powerpoint/2010/main" val="64381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6" y="922449"/>
            <a:ext cx="8478790" cy="5257633"/>
          </a:xfrm>
        </p:spPr>
      </p:pic>
      <p:sp>
        <p:nvSpPr>
          <p:cNvPr id="4" name="Скругленный прямоугольник 3"/>
          <p:cNvSpPr/>
          <p:nvPr/>
        </p:nvSpPr>
        <p:spPr>
          <a:xfrm>
            <a:off x="693856" y="4228980"/>
            <a:ext cx="4032471" cy="224502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Первое устройство Интернета вещей – автомат для продажи </a:t>
            </a:r>
            <a:r>
              <a:rPr lang="en-US" altLang="ko-KR" sz="28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Coca-cola</a:t>
            </a:r>
            <a:r>
              <a:rPr lang="en-US" altLang="ko-KR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r>
              <a:rPr lang="ru-RU" altLang="ko-KR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507742" y="628528"/>
            <a:ext cx="2938024" cy="175610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4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1982 год</a:t>
            </a:r>
          </a:p>
        </p:txBody>
      </p:sp>
    </p:spTree>
    <p:extLst>
      <p:ext uri="{BB962C8B-B14F-4D97-AF65-F5344CB8AC3E}">
        <p14:creationId xmlns:p14="http://schemas.microsoft.com/office/powerpoint/2010/main" val="55855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7989601" y="1861271"/>
            <a:ext cx="3351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5400" b="1" dirty="0">
                <a:latin typeface="Century Gothic" panose="020B0502020202020204" pitchFamily="34" charset="0"/>
                <a:cs typeface="Arial" panose="020B0604020202020204" pitchFamily="34" charset="0"/>
              </a:rPr>
              <a:t>1990 год</a:t>
            </a:r>
            <a:endParaRPr lang="ko-KR" altLang="en-US" sz="54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r="11140" b="4430"/>
          <a:stretch/>
        </p:blipFill>
        <p:spPr>
          <a:xfrm>
            <a:off x="0" y="1663685"/>
            <a:ext cx="4353954" cy="51943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17BEBB-7FFB-4A53-B3F7-4361ACBF77D8}"/>
              </a:ext>
            </a:extLst>
          </p:cNvPr>
          <p:cNvSpPr txBox="1"/>
          <p:nvPr/>
        </p:nvSpPr>
        <p:spPr>
          <a:xfrm>
            <a:off x="4616782" y="3991079"/>
            <a:ext cx="73965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dirty="0">
                <a:latin typeface="Century Gothic" panose="020B0502020202020204" pitchFamily="34" charset="0"/>
                <a:cs typeface="Arial" panose="020B0604020202020204" pitchFamily="34" charset="0"/>
              </a:rPr>
              <a:t>Первый официальный показ устройства Интернета вещей – управляемый тостер, созданный Джоном Ромки</a:t>
            </a:r>
            <a:r>
              <a:rPr lang="ru-RU" altLang="ko-KR" sz="3200" dirty="0"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altLang="ko-KR" sz="3200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altLang="ko-KR" sz="4800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ko-KR" altLang="en-US" sz="48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9926" r="2301" b="10350"/>
          <a:stretch/>
        </p:blipFill>
        <p:spPr>
          <a:xfrm rot="1417427">
            <a:off x="3744369" y="-37184"/>
            <a:ext cx="4207549" cy="37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26324" y="1726325"/>
            <a:ext cx="6858000" cy="3405352"/>
          </a:xfrm>
          <a:prstGeom prst="rect">
            <a:avLst/>
          </a:prstGeom>
        </p:spPr>
      </p:pic>
      <p:pic>
        <p:nvPicPr>
          <p:cNvPr id="13" name="Рисунок 1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1437" r="39680" b="-1437"/>
          <a:stretch/>
        </p:blipFill>
        <p:spPr>
          <a:xfrm>
            <a:off x="683692" y="868424"/>
            <a:ext cx="5117448" cy="5121152"/>
          </a:xfrm>
          <a:prstGeom prst="ellipse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225075" y="844860"/>
            <a:ext cx="31021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ko-KR" sz="5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1999 год</a:t>
            </a:r>
            <a:endParaRPr lang="ko-KR" altLang="en-US" sz="54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801140" y="2064931"/>
            <a:ext cx="59500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3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Кевин </a:t>
            </a:r>
            <a:r>
              <a:rPr lang="ru-RU" altLang="ko-KR" sz="3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Эштон</a:t>
            </a:r>
            <a:r>
              <a:rPr lang="ru-RU" altLang="ko-KR" sz="3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сформулировал термин «Интернет вещей» на презентации для руководства </a:t>
            </a:r>
            <a:r>
              <a:rPr lang="en-US" altLang="ko-KR" sz="3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Procter &amp; Gamble</a:t>
            </a:r>
            <a:r>
              <a:rPr lang="ru-RU" altLang="ko-KR" sz="36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4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662"/>
            <a:ext cx="12192000" cy="3137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263535" y="2804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2014 год – наше время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42" y="3603251"/>
            <a:ext cx="8554954" cy="30276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263535" y="1199086"/>
            <a:ext cx="11664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Активное развитие технологий Интернета вещей, выход устройств на массовый рынок, внедрение </a:t>
            </a:r>
            <a:r>
              <a:rPr lang="en-US" altLang="ko-KR" sz="40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IoT</a:t>
            </a:r>
            <a:r>
              <a:rPr lang="ru-RU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в повседневную жизнь.</a:t>
            </a:r>
            <a:endParaRPr lang="ko-KR" altLang="en-US" sz="40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80263">
            <a:off x="9375722" y="3812207"/>
            <a:ext cx="3145802" cy="24822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2608">
            <a:off x="-44368" y="3914039"/>
            <a:ext cx="2526202" cy="25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6C2A0C4-03C0-41D9-B05D-CF9E62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7" r="55461"/>
          <a:stretch/>
        </p:blipFill>
        <p:spPr>
          <a:xfrm>
            <a:off x="0" y="0"/>
            <a:ext cx="797668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effectLst>
            <a:outerShdw blurRad="88900" dist="38100" dir="5400000" algn="t" rotWithShape="0">
              <a:prstClr val="black">
                <a:alpha val="78000"/>
              </a:prst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1759427" y="1685920"/>
            <a:ext cx="928651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На самом деле Интернет вещей работает просто как </a:t>
            </a: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ABCDE</a:t>
            </a:r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:</a:t>
            </a:r>
            <a:br>
              <a:rPr lang="ru-RU" sz="3200" dirty="0">
                <a:latin typeface="Century Gothic" panose="020B0502020202020204" pitchFamily="34" charset="0"/>
              </a:rPr>
            </a:br>
            <a:br>
              <a:rPr lang="ru-RU" sz="3200" dirty="0">
                <a:latin typeface="Century Gothic" panose="020B0502020202020204" pitchFamily="34" charset="0"/>
              </a:rPr>
            </a:b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 — </a:t>
            </a:r>
            <a:r>
              <a:rPr lang="ru-RU" sz="3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Analytics</a:t>
            </a: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 </a:t>
            </a:r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«Аналитика»</a:t>
            </a:r>
            <a:br>
              <a:rPr lang="ru-RU" sz="3200" dirty="0">
                <a:latin typeface="Century Gothic" panose="020B0502020202020204" pitchFamily="34" charset="0"/>
              </a:rPr>
            </a:b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B — </a:t>
            </a:r>
            <a:r>
              <a:rPr lang="ru-RU" sz="3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BigData</a:t>
            </a: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 </a:t>
            </a:r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«Большие данные»</a:t>
            </a:r>
            <a:br>
              <a:rPr lang="ru-RU" sz="3200" dirty="0">
                <a:latin typeface="Century Gothic" panose="020B0502020202020204" pitchFamily="34" charset="0"/>
              </a:rPr>
            </a:b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 — </a:t>
            </a:r>
            <a:r>
              <a:rPr lang="ru-RU" sz="3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Connection</a:t>
            </a: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 </a:t>
            </a:r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«Соединение»</a:t>
            </a:r>
            <a:br>
              <a:rPr lang="ru-RU" sz="3200" dirty="0">
                <a:latin typeface="Century Gothic" panose="020B0502020202020204" pitchFamily="34" charset="0"/>
              </a:rPr>
            </a:b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 — </a:t>
            </a:r>
            <a:r>
              <a:rPr lang="ru-RU" sz="3200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Devices</a:t>
            </a:r>
            <a:r>
              <a:rPr lang="ru-RU" sz="3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 </a:t>
            </a:r>
            <a:r>
              <a:rPr lang="ru-RU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«Устройства»</a:t>
            </a:r>
          </a:p>
          <a:p>
            <a:r>
              <a:rPr lang="ru-RU" sz="3200" b="1" dirty="0">
                <a:latin typeface="Century Gothic" panose="020B0502020202020204" pitchFamily="34" charset="0"/>
              </a:rPr>
              <a:t>E — </a:t>
            </a:r>
            <a:r>
              <a:rPr lang="ru-RU" sz="3200" b="1" dirty="0" err="1">
                <a:latin typeface="Century Gothic" panose="020B0502020202020204" pitchFamily="34" charset="0"/>
              </a:rPr>
              <a:t>Experience</a:t>
            </a:r>
            <a:r>
              <a:rPr lang="ru-RU" sz="3200" b="1" dirty="0">
                <a:latin typeface="Century Gothic" panose="020B0502020202020204" pitchFamily="34" charset="0"/>
              </a:rPr>
              <a:t> </a:t>
            </a:r>
            <a:r>
              <a:rPr lang="ru-RU" sz="3200" dirty="0">
                <a:latin typeface="Century Gothic" panose="020B0502020202020204" pitchFamily="34" charset="0"/>
              </a:rPr>
              <a:t> «Опыт»</a:t>
            </a:r>
            <a:br>
              <a:rPr lang="ru-RU" sz="2400" dirty="0">
                <a:latin typeface="Century Gothic" panose="020B0502020202020204" pitchFamily="34" charset="0"/>
              </a:rPr>
            </a:br>
            <a:br>
              <a:rPr lang="ru-RU" dirty="0"/>
            </a:b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313792" y="501134"/>
            <a:ext cx="105496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latin typeface="Century Gothic" panose="020B0502020202020204" pitchFamily="34" charset="0"/>
              </a:rPr>
              <a:t>Принцип работы Интернета вещей.</a:t>
            </a:r>
          </a:p>
        </p:txBody>
      </p:sp>
    </p:spTree>
    <p:extLst>
      <p:ext uri="{BB962C8B-B14F-4D97-AF65-F5344CB8AC3E}">
        <p14:creationId xmlns:p14="http://schemas.microsoft.com/office/powerpoint/2010/main" val="27376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701"/>
            <a:ext cx="5667506" cy="376828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176344" y="2570994"/>
            <a:ext cx="61590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Объединяет сами 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устройства, данные с них и оптимизирует бизнес-</a:t>
            </a:r>
          </a:p>
          <a:p>
            <a:r>
              <a:rPr lang="ru-RU" sz="3600" dirty="0">
                <a:latin typeface="Century Gothic" panose="020B0502020202020204" pitchFamily="34" charset="0"/>
              </a:rPr>
              <a:t>процессы.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667506" y="1217350"/>
            <a:ext cx="3555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Аналитика</a:t>
            </a:r>
          </a:p>
        </p:txBody>
      </p:sp>
    </p:spTree>
    <p:extLst>
      <p:ext uri="{BB962C8B-B14F-4D97-AF65-F5344CB8AC3E}">
        <p14:creationId xmlns:p14="http://schemas.microsoft.com/office/powerpoint/2010/main" val="938786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9525" cap="flat">
          <a:noFill/>
          <a:prstDash val="solid"/>
          <a:miter/>
        </a:ln>
        <a:effectLst>
          <a:outerShdw blurRad="127000" sx="101000" sy="101000" algn="ctr" rotWithShape="0">
            <a:prstClr val="black"/>
          </a:outerShdw>
        </a:effectLst>
      </a:spPr>
      <a:bodyPr rtlCol="0" anchor="ctr"/>
      <a:lstStyle>
        <a:defPPr algn="ctr">
          <a:defRPr sz="2400" dirty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rgbClr val="564F4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388</Words>
  <Application>Microsoft Office PowerPoint</Application>
  <PresentationFormat>Широкоэкранный</PresentationFormat>
  <Paragraphs>74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Century Gothic</vt:lpstr>
      <vt:lpstr>맑은 고딕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Студент ГМУ</cp:lastModifiedBy>
  <cp:revision>230</cp:revision>
  <dcterms:created xsi:type="dcterms:W3CDTF">2019-04-06T05:20:47Z</dcterms:created>
  <dcterms:modified xsi:type="dcterms:W3CDTF">2024-10-29T11:48:07Z</dcterms:modified>
</cp:coreProperties>
</file>